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4" r:id="rId1"/>
    <p:sldMasterId id="2147483696" r:id="rId2"/>
  </p:sldMasterIdLst>
  <p:notesMasterIdLst>
    <p:notesMasterId r:id="rId14"/>
  </p:notesMasterIdLst>
  <p:handoutMasterIdLst>
    <p:handoutMasterId r:id="rId15"/>
  </p:handoutMasterIdLst>
  <p:sldIdLst>
    <p:sldId id="257" r:id="rId3"/>
    <p:sldId id="305" r:id="rId4"/>
    <p:sldId id="306" r:id="rId5"/>
    <p:sldId id="307" r:id="rId6"/>
    <p:sldId id="308" r:id="rId7"/>
    <p:sldId id="309" r:id="rId8"/>
    <p:sldId id="313" r:id="rId9"/>
    <p:sldId id="296" r:id="rId10"/>
    <p:sldId id="314" r:id="rId11"/>
    <p:sldId id="315" r:id="rId12"/>
    <p:sldId id="312" r:id="rId13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5091"/>
    <a:srgbClr val="595959"/>
    <a:srgbClr val="396EB5"/>
    <a:srgbClr val="0060D0"/>
    <a:srgbClr val="B3C2E2"/>
    <a:srgbClr val="3E7ED9"/>
    <a:srgbClr val="9B9B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79156" autoAdjust="0"/>
  </p:normalViewPr>
  <p:slideViewPr>
    <p:cSldViewPr snapToGrid="0" snapToObjects="1">
      <p:cViewPr varScale="1">
        <p:scale>
          <a:sx n="51" d="100"/>
          <a:sy n="51" d="100"/>
        </p:scale>
        <p:origin x="124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2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1" d="100"/>
          <a:sy n="51" d="100"/>
        </p:scale>
        <p:origin x="-3006" y="-9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F917E332-62F5-44A0-A408-B5A7C7041E3B}" type="datetimeFigureOut">
              <a:rPr lang="en-GB" smtClean="0"/>
              <a:pPr/>
              <a:t>11/11/2018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50961FC3-8AD0-40C4-B79C-714EF4827F8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4937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2C13D2DF-3074-48D4-A3BC-5761D20D0760}" type="datetimeFigureOut">
              <a:rPr lang="en-GB" smtClean="0"/>
              <a:pPr/>
              <a:t>11/11/2018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1" y="4714876"/>
            <a:ext cx="5438775" cy="4467225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9EA1BF16-8DFA-4CB2-93E7-B0110A234C5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2483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1BF16-8DFA-4CB2-93E7-B0110A234C56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1BF16-8DFA-4CB2-93E7-B0110A234C56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4238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1BF16-8DFA-4CB2-93E7-B0110A234C56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560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1BF16-8DFA-4CB2-93E7-B0110A234C56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891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1BF16-8DFA-4CB2-93E7-B0110A234C56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312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1BF16-8DFA-4CB2-93E7-B0110A234C56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799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1BF16-8DFA-4CB2-93E7-B0110A234C56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421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1BF16-8DFA-4CB2-93E7-B0110A234C56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5951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2716815"/>
            <a:ext cx="6172200" cy="1894362"/>
          </a:xfrm>
        </p:spPr>
        <p:txBody>
          <a:bodyPr/>
          <a:lstStyle>
            <a:lvl1pPr>
              <a:defRPr b="1">
                <a:solidFill>
                  <a:srgbClr val="396EB5"/>
                </a:solidFill>
                <a:latin typeface="Helvetica" pitchFamily="34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4614043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rgbClr val="396EB5"/>
                </a:solidFill>
                <a:latin typeface="Helvetica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AA49280-4465-48E1-823E-44570FEFBA50}" type="datetime1">
              <a:rPr lang="en-GB" smtClean="0"/>
              <a:t>11/11/2018</a:t>
            </a:fld>
            <a:endParaRPr lang="en-GB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32" name="Picture 31" descr="logoSBTB_A4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44485"/>
            <a:ext cx="9144000" cy="258096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E0617-4632-4DC8-AD13-4C5AD1DBAC97}" type="datetime1">
              <a:rPr lang="en-GB" smtClean="0"/>
              <a:t>11/11/2018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13105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33D801D8-6B8E-1442-BD87-64D9AA1AB96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FDB56-CBC4-46F1-87D4-56F39C2CD167}" type="datetime1">
              <a:rPr lang="en-GB" smtClean="0"/>
              <a:t>11/11/2018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13105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33D801D8-6B8E-1442-BD87-64D9AA1AB96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B9B6C-DE50-4B43-B929-2B7144A81D24}" type="datetime1">
              <a:rPr lang="en-GB" smtClean="0"/>
              <a:t>11/11/2018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D9877-6227-49F6-9D43-E925108E82D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B04A2-7853-43F1-B5A9-9AD1544A7471}" type="datetime1">
              <a:rPr lang="en-GB" smtClean="0"/>
              <a:t>11/11/2018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D9877-6227-49F6-9D43-E925108E82D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54A82-EB31-4C1B-BCDB-BA0FB5371D24}" type="datetime1">
              <a:rPr lang="en-GB" smtClean="0"/>
              <a:t>11/11/2018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D9877-6227-49F6-9D43-E925108E82D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AE299-C9B2-48C3-A4A1-E92DA6C70A66}" type="datetime1">
              <a:rPr lang="en-GB" smtClean="0"/>
              <a:t>11/11/2018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D9877-6227-49F6-9D43-E925108E82D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F25D9-379E-4FD4-9518-8407DCC4C1EA}" type="datetime1">
              <a:rPr lang="en-GB" smtClean="0"/>
              <a:t>11/11/2018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D9877-6227-49F6-9D43-E925108E82D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E0815-8F7F-40E2-B73A-7F1DC5907D47}" type="datetime1">
              <a:rPr lang="en-GB" smtClean="0"/>
              <a:t>11/11/2018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D9877-6227-49F6-9D43-E925108E82D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A730A-3548-49D0-A065-7911FCBE6BD5}" type="datetime1">
              <a:rPr lang="en-GB" smtClean="0"/>
              <a:t>11/11/2018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D9877-6227-49F6-9D43-E925108E82D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B9EB0-7B21-41C1-B167-147229951F8C}" type="datetime1">
              <a:rPr lang="en-GB" smtClean="0"/>
              <a:t>11/11/2018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D9877-6227-49F6-9D43-E925108E82D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000" baseline="0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>
            <a:lvl1pPr>
              <a:defRPr sz="3200">
                <a:solidFill>
                  <a:srgbClr val="595959"/>
                </a:solidFill>
                <a:latin typeface="Helvetica" pitchFamily="34" charset="0"/>
              </a:defRPr>
            </a:lvl1pPr>
            <a:lvl2pPr>
              <a:defRPr sz="2800" baseline="0">
                <a:solidFill>
                  <a:srgbClr val="595959"/>
                </a:solidFill>
                <a:latin typeface="Helvetica" pitchFamily="34" charset="0"/>
              </a:defRPr>
            </a:lvl2pPr>
            <a:lvl3pPr>
              <a:defRPr>
                <a:solidFill>
                  <a:srgbClr val="595959"/>
                </a:solidFill>
                <a:latin typeface="Helvetica" pitchFamily="34" charset="0"/>
              </a:defRPr>
            </a:lvl3pPr>
            <a:lvl4pPr>
              <a:defRPr>
                <a:solidFill>
                  <a:srgbClr val="595959"/>
                </a:solidFill>
                <a:latin typeface="Helvetica" pitchFamily="34" charset="0"/>
              </a:defRPr>
            </a:lvl4pPr>
            <a:lvl5pPr>
              <a:defRPr>
                <a:solidFill>
                  <a:srgbClr val="595959"/>
                </a:solidFill>
                <a:latin typeface="Helvetica" pitchFamily="34" charset="0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C5AB64D-EA33-46F4-8FB7-926B0C394D93}" type="datetime1">
              <a:rPr lang="en-GB" smtClean="0"/>
              <a:t>11/11/2018</a:t>
            </a:fld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FR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597CD-081C-4B9B-9E2A-9F0634DDF6F6}" type="datetime1">
              <a:rPr lang="en-GB" smtClean="0"/>
              <a:t>11/11/2018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D9877-6227-49F6-9D43-E925108E82D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97271-C732-45CA-8B6E-9DF26C26C11E}" type="datetime1">
              <a:rPr lang="en-GB" smtClean="0"/>
              <a:t>11/11/2018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D9877-6227-49F6-9D43-E925108E82D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496ED-5991-4820-91D5-9B57E2148381}" type="datetime1">
              <a:rPr lang="en-GB" smtClean="0"/>
              <a:t>11/11/2018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D9877-6227-49F6-9D43-E925108E82D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CBDC9B7-5D4C-40A3-A4F1-5FBD8297972E}" type="datetime1">
              <a:rPr lang="en-GB" smtClean="0"/>
              <a:t>11/11/2018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  <a:prstGeom prst="rect">
            <a:avLst/>
          </a:prstGeom>
        </p:spPr>
        <p:txBody>
          <a:bodyPr/>
          <a:lstStyle/>
          <a:p>
            <a:fld id="{33D801D8-6B8E-1442-BD87-64D9AA1AB96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96EB5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B07E-C1B1-42F4-BA3D-91E635FC7EE1}" type="datetime1">
              <a:rPr lang="en-GB" smtClean="0"/>
              <a:t>11/11/2018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13105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33D801D8-6B8E-1442-BD87-64D9AA1AB96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  <a:lvl2pPr>
              <a:defRPr>
                <a:solidFill>
                  <a:srgbClr val="595959"/>
                </a:solidFill>
              </a:defRPr>
            </a:lvl2pPr>
            <a:lvl3pPr>
              <a:defRPr>
                <a:solidFill>
                  <a:srgbClr val="595959"/>
                </a:solidFill>
              </a:defRPr>
            </a:lvl3pPr>
            <a:lvl4pPr>
              <a:defRPr>
                <a:solidFill>
                  <a:srgbClr val="595959"/>
                </a:solidFill>
              </a:defRPr>
            </a:lvl4pPr>
            <a:lvl5pPr>
              <a:defRPr>
                <a:solidFill>
                  <a:srgbClr val="595959"/>
                </a:solidFill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  <a:lvl2pPr>
              <a:defRPr>
                <a:solidFill>
                  <a:srgbClr val="595959"/>
                </a:solidFill>
              </a:defRPr>
            </a:lvl2pPr>
            <a:lvl3pPr>
              <a:defRPr>
                <a:solidFill>
                  <a:srgbClr val="595959"/>
                </a:solidFill>
              </a:defRPr>
            </a:lvl3pPr>
            <a:lvl4pPr>
              <a:defRPr>
                <a:solidFill>
                  <a:srgbClr val="595959"/>
                </a:solidFill>
              </a:defRPr>
            </a:lvl4pPr>
            <a:lvl5pPr>
              <a:defRPr>
                <a:solidFill>
                  <a:srgbClr val="595959"/>
                </a:solidFill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D9354-D5C1-439E-A421-36EAF516BD59}" type="datetime1">
              <a:rPr lang="en-GB" smtClean="0"/>
              <a:t>11/11/2018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13105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33D801D8-6B8E-1442-BD87-64D9AA1AB96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A640C9-F3FB-450D-AFA0-8014CBE713DD}" type="datetime1">
              <a:rPr lang="en-GB" smtClean="0"/>
              <a:t>11/11/2018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013105" y="5734050"/>
            <a:ext cx="609600" cy="521208"/>
          </a:xfrm>
          <a:prstGeom prst="rect">
            <a:avLst/>
          </a:prstGeom>
        </p:spPr>
        <p:txBody>
          <a:bodyPr rtlCol="0"/>
          <a:lstStyle/>
          <a:p>
            <a:fld id="{33D801D8-6B8E-1442-BD87-64D9AA1AB96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71354-AEF5-4161-BC06-B9117237785F}" type="datetime1">
              <a:rPr lang="en-GB" smtClean="0"/>
              <a:t>11/11/2018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13105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33D801D8-6B8E-1442-BD87-64D9AA1AB96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0E23DC2-C1C7-4AAB-9A24-51855ADBC162}" type="datetime1">
              <a:rPr lang="en-GB" smtClean="0"/>
              <a:t>11/11/2018</a:t>
            </a:fld>
            <a:endParaRPr lang="en-GB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8013105" y="5734050"/>
            <a:ext cx="609600" cy="521208"/>
          </a:xfrm>
          <a:prstGeom prst="rect">
            <a:avLst/>
          </a:prstGeom>
        </p:spPr>
        <p:txBody>
          <a:bodyPr rtlCol="0"/>
          <a:lstStyle/>
          <a:p>
            <a:fld id="{33D801D8-6B8E-1442-BD87-64D9AA1AB96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3A3D9FD-7452-45B8-B066-64ED13E2EC63}" type="datetime1">
              <a:rPr lang="en-GB" smtClean="0"/>
              <a:t>11/11/2018</a:t>
            </a:fld>
            <a:endParaRPr lang="en-GB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>
          <a:xfrm>
            <a:off x="8013105" y="5734050"/>
            <a:ext cx="609600" cy="521208"/>
          </a:xfrm>
          <a:prstGeom prst="rect">
            <a:avLst/>
          </a:prstGeom>
        </p:spPr>
        <p:txBody>
          <a:bodyPr rtlCol="0"/>
          <a:lstStyle/>
          <a:p>
            <a:fld id="{33D801D8-6B8E-1442-BD87-64D9AA1AB96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CB79CDA-7BE8-455D-8665-0511C786BEE5}" type="datetime1">
              <a:rPr lang="en-GB" smtClean="0"/>
              <a:t>11/11/2018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r-FR" dirty="0"/>
          </a:p>
        </p:txBody>
      </p:sp>
      <p:pic>
        <p:nvPicPr>
          <p:cNvPr id="12" name="Picture 11" descr="logoSBTB_A4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317974" y="6213300"/>
            <a:ext cx="2445026" cy="6901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b="0" kern="1200" cap="small" baseline="0">
          <a:solidFill>
            <a:srgbClr val="396EB5"/>
          </a:solidFill>
          <a:latin typeface="Helvetica" pitchFamily="34" charset="0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rgbClr val="595959"/>
        </a:buClr>
        <a:buSzPct val="70000"/>
        <a:buFont typeface="Wingdings"/>
        <a:buChar char=""/>
        <a:defRPr kumimoji="0"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rgbClr val="595959"/>
        </a:buClr>
        <a:buSzPct val="80000"/>
        <a:buFont typeface="Wingdings 2"/>
        <a:buChar char=""/>
        <a:defRPr kumimoji="0" sz="2100" kern="1200">
          <a:solidFill>
            <a:srgbClr val="595959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rgbClr val="595959"/>
        </a:buClr>
        <a:buSzPct val="60000"/>
        <a:buFont typeface="Wingdings"/>
        <a:buChar char=""/>
        <a:defRPr kumimoji="0" sz="1800" kern="1200">
          <a:solidFill>
            <a:srgbClr val="595959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rgbClr val="595959"/>
        </a:buClr>
        <a:buSzPct val="60000"/>
        <a:buFont typeface="Wingdings"/>
        <a:buChar char=""/>
        <a:defRPr kumimoji="0" sz="1800" kern="1200">
          <a:solidFill>
            <a:srgbClr val="595959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rgbClr val="595959"/>
        </a:buClr>
        <a:buSzPct val="68000"/>
        <a:buFont typeface="Wingdings 2"/>
        <a:buChar char=""/>
        <a:defRPr kumimoji="0" sz="1600" kern="1200">
          <a:solidFill>
            <a:srgbClr val="595959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A1476-83A1-4442-9AF0-4FFE8846A80B}" type="datetime1">
              <a:rPr lang="en-GB" smtClean="0"/>
              <a:t>11/11/2018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D9877-6227-49F6-9D43-E925108E82DA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13" Type="http://schemas.openxmlformats.org/officeDocument/2006/relationships/image" Target="../media/image30.png"/><Relationship Id="rId18" Type="http://schemas.openxmlformats.org/officeDocument/2006/relationships/image" Target="../media/image35.jpeg"/><Relationship Id="rId3" Type="http://schemas.openxmlformats.org/officeDocument/2006/relationships/image" Target="../media/image20.jpg"/><Relationship Id="rId21" Type="http://schemas.openxmlformats.org/officeDocument/2006/relationships/image" Target="../media/image38.jp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gif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3.gif"/><Relationship Id="rId20" Type="http://schemas.openxmlformats.org/officeDocument/2006/relationships/image" Target="../media/image37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4" Type="http://schemas.openxmlformats.org/officeDocument/2006/relationships/image" Target="../media/image21.png"/><Relationship Id="rId9" Type="http://schemas.openxmlformats.org/officeDocument/2006/relationships/image" Target="../media/image26.jpg"/><Relationship Id="rId14" Type="http://schemas.openxmlformats.org/officeDocument/2006/relationships/image" Target="../media/image31.gif"/><Relationship Id="rId22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2825624"/>
            <a:ext cx="6172200" cy="1894362"/>
          </a:xfrm>
        </p:spPr>
        <p:txBody>
          <a:bodyPr anchor="t">
            <a:normAutofit/>
          </a:bodyPr>
          <a:lstStyle/>
          <a:p>
            <a:r>
              <a:rPr lang="fr-CH" sz="3200" cap="none" dirty="0" err="1"/>
              <a:t>Financing</a:t>
            </a:r>
            <a:r>
              <a:rPr lang="fr-CH" sz="3200" cap="none" dirty="0"/>
              <a:t> &amp; </a:t>
            </a:r>
            <a:r>
              <a:rPr lang="fr-CH" sz="3200" cap="none" dirty="0" err="1"/>
              <a:t>supporting</a:t>
            </a:r>
            <a:r>
              <a:rPr lang="fr-CH" sz="3200" cap="none" dirty="0"/>
              <a:t> (Swiss) water entrepreneurs</a:t>
            </a:r>
            <a:br>
              <a:rPr lang="fr-CH" sz="3200" cap="none" dirty="0"/>
            </a:br>
            <a:r>
              <a:rPr lang="fr-CH" sz="3200" cap="none" dirty="0"/>
              <a:t>in </a:t>
            </a:r>
            <a:r>
              <a:rPr lang="fr-CH" sz="3200" cap="none" dirty="0" err="1"/>
              <a:t>frontier</a:t>
            </a:r>
            <a:r>
              <a:rPr lang="fr-CH" sz="3200" cap="none" dirty="0"/>
              <a:t> </a:t>
            </a:r>
            <a:r>
              <a:rPr lang="fr-CH" sz="3200" cap="none" dirty="0" err="1"/>
              <a:t>markets</a:t>
            </a:r>
            <a:endParaRPr lang="en-GB" sz="3200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5348" y="4591487"/>
            <a:ext cx="4750904" cy="968182"/>
          </a:xfrm>
        </p:spPr>
        <p:txBody>
          <a:bodyPr>
            <a:noAutofit/>
          </a:bodyPr>
          <a:lstStyle/>
          <a:p>
            <a:r>
              <a:rPr lang="en-GB" sz="2400" dirty="0">
                <a:solidFill>
                  <a:srgbClr val="595959"/>
                </a:solidFill>
              </a:rPr>
              <a:t>SIIA Impact Summit Zug</a:t>
            </a:r>
          </a:p>
          <a:p>
            <a:r>
              <a:rPr lang="en-GB" sz="2400" dirty="0">
                <a:solidFill>
                  <a:srgbClr val="595959"/>
                </a:solidFill>
              </a:rPr>
              <a:t>18 September 2018</a:t>
            </a:r>
            <a:endParaRPr lang="en-GB" sz="2400" dirty="0"/>
          </a:p>
        </p:txBody>
      </p:sp>
      <p:pic>
        <p:nvPicPr>
          <p:cNvPr id="4" name="Content Placeholder 3" descr="logo_stratego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3921" y="6018290"/>
            <a:ext cx="1355331" cy="6505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8" y="5817575"/>
            <a:ext cx="2143125" cy="9715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584797" y="1600200"/>
            <a:ext cx="2583712" cy="2376376"/>
          </a:xfrm>
        </p:spPr>
        <p:txBody>
          <a:bodyPr/>
          <a:lstStyle/>
          <a:p>
            <a:endParaRPr lang="fr-CH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fr-CH" dirty="0"/>
              <a:t>Call for </a:t>
            </a:r>
            <a:r>
              <a:rPr lang="fr-CH" dirty="0" err="1"/>
              <a:t>Funding</a:t>
            </a:r>
            <a:endParaRPr lang="fr-CH" dirty="0"/>
          </a:p>
        </p:txBody>
      </p:sp>
      <p:sp>
        <p:nvSpPr>
          <p:cNvPr id="10" name="Block Arc 9"/>
          <p:cNvSpPr/>
          <p:nvPr/>
        </p:nvSpPr>
        <p:spPr>
          <a:xfrm>
            <a:off x="776177" y="1679943"/>
            <a:ext cx="2137144" cy="2296633"/>
          </a:xfrm>
          <a:prstGeom prst="blockArc">
            <a:avLst/>
          </a:prstGeom>
          <a:solidFill>
            <a:srgbClr val="396E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0495" y="3090682"/>
            <a:ext cx="18085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4000" b="1" dirty="0">
                <a:solidFill>
                  <a:srgbClr val="396EB5"/>
                </a:solidFill>
                <a:latin typeface="Helvetica" pitchFamily="34" charset="0"/>
                <a:cs typeface="Helvetica" pitchFamily="34" charset="0"/>
              </a:rPr>
              <a:t>Bridge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19377" y="1573610"/>
            <a:ext cx="48909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solidFill>
                  <a:srgbClr val="595959"/>
                </a:solidFill>
                <a:latin typeface="Helvetica" pitchFamily="34" charset="0"/>
                <a:cs typeface="Helvetica" pitchFamily="34" charset="0"/>
              </a:rPr>
              <a:t>Co-fund 1-2 calls for proposals (CHF 150-300k)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solidFill>
                  <a:srgbClr val="595959"/>
                </a:solidFill>
                <a:latin typeface="Helvetica" pitchFamily="34" charset="0"/>
                <a:cs typeface="Helvetica" pitchFamily="34" charset="0"/>
              </a:rPr>
              <a:t>Participate in Selection Committee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solidFill>
                  <a:srgbClr val="595959"/>
                </a:solidFill>
                <a:latin typeface="Helvetica" pitchFamily="34" charset="0"/>
                <a:cs typeface="Helvetica" pitchFamily="34" charset="0"/>
              </a:rPr>
              <a:t>Contribute to shaping phase 3 (CHF 2-5m)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solidFill>
                  <a:srgbClr val="595959"/>
                </a:solidFill>
                <a:latin typeface="Helvetica" pitchFamily="34" charset="0"/>
                <a:cs typeface="Helvetica" pitchFamily="34" charset="0"/>
              </a:rPr>
              <a:t>Become an Ambassador</a:t>
            </a:r>
          </a:p>
        </p:txBody>
      </p:sp>
      <p:pic>
        <p:nvPicPr>
          <p:cNvPr id="1026" name="Picture 2" descr="C:\Users\Violette\AppData\Local\Microsoft\Windows\INetCache\IE\NHFUJ55U\15356-illustration-of-a-blue-factory-pv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968" y="3660336"/>
            <a:ext cx="1941180" cy="1941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28602" y="5601516"/>
            <a:ext cx="29482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4000" b="1" dirty="0" err="1">
                <a:solidFill>
                  <a:srgbClr val="085091"/>
                </a:solidFill>
                <a:latin typeface="Helvetica" pitchFamily="34" charset="0"/>
                <a:cs typeface="Helvetica" pitchFamily="34" charset="0"/>
              </a:rPr>
              <a:t>Companies</a:t>
            </a:r>
            <a:endParaRPr lang="fr-CH" sz="4000" b="1" dirty="0">
              <a:solidFill>
                <a:srgbClr val="08509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19377" y="4581944"/>
            <a:ext cx="4890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solidFill>
                  <a:srgbClr val="595959"/>
                </a:solidFill>
                <a:latin typeface="Helvetica" pitchFamily="34" charset="0"/>
                <a:cs typeface="Helvetica" pitchFamily="34" charset="0"/>
              </a:rPr>
              <a:t>Provide growth capital (equity, mezzanine, loans)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solidFill>
                  <a:srgbClr val="595959"/>
                </a:solidFill>
                <a:latin typeface="Helvetica" pitchFamily="34" charset="0"/>
                <a:cs typeface="Helvetica" pitchFamily="34" charset="0"/>
              </a:rPr>
              <a:t>Buy out Bridge loan</a:t>
            </a:r>
          </a:p>
        </p:txBody>
      </p:sp>
    </p:spTree>
    <p:extLst>
      <p:ext uri="{BB962C8B-B14F-4D97-AF65-F5344CB8AC3E}">
        <p14:creationId xmlns:p14="http://schemas.microsoft.com/office/powerpoint/2010/main" val="253549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2" grpId="0" build="p"/>
      <p:bldP spid="14" grpId="0"/>
      <p:bldP spid="1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fr-CH" sz="3600" dirty="0" err="1"/>
              <a:t>Thank</a:t>
            </a:r>
            <a:r>
              <a:rPr lang="fr-CH" sz="3600" dirty="0"/>
              <a:t> </a:t>
            </a:r>
            <a:r>
              <a:rPr lang="fr-CH" sz="3600" dirty="0" err="1"/>
              <a:t>you</a:t>
            </a:r>
            <a:r>
              <a:rPr lang="fr-CH" sz="3600" dirty="0"/>
              <a:t>!</a:t>
            </a:r>
          </a:p>
        </p:txBody>
      </p:sp>
      <p:pic>
        <p:nvPicPr>
          <p:cNvPr id="4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35" y="1321578"/>
            <a:ext cx="5234291" cy="37662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2338" y="5205044"/>
            <a:ext cx="7526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dirty="0">
                <a:solidFill>
                  <a:srgbClr val="595959"/>
                </a:solidFill>
                <a:latin typeface="Helvetica" pitchFamily="34" charset="0"/>
                <a:cs typeface="Helvetica" pitchFamily="34" charset="0"/>
              </a:rPr>
              <a:t>Violette Ruppanner, Manager, Swiss Bluetec Bridge</a:t>
            </a:r>
          </a:p>
          <a:p>
            <a:pPr algn="ctr"/>
            <a:r>
              <a:rPr lang="fr-CH" dirty="0">
                <a:solidFill>
                  <a:srgbClr val="595959"/>
                </a:solidFill>
                <a:latin typeface="Helvetica" pitchFamily="34" charset="0"/>
                <a:cs typeface="Helvetica" pitchFamily="34" charset="0"/>
              </a:rPr>
              <a:t>+41 21 623 9118, +41 78 870 7144</a:t>
            </a:r>
          </a:p>
          <a:p>
            <a:pPr algn="ctr"/>
            <a:r>
              <a:rPr lang="fr-CH">
                <a:solidFill>
                  <a:srgbClr val="595959"/>
                </a:solidFill>
                <a:latin typeface="Helvetica" pitchFamily="34" charset="0"/>
                <a:cs typeface="Helvetica" pitchFamily="34" charset="0"/>
              </a:rPr>
              <a:t>manager@swissbluetecbridge.ch, </a:t>
            </a:r>
            <a:r>
              <a:rPr lang="fr-CH" dirty="0">
                <a:solidFill>
                  <a:srgbClr val="595959"/>
                </a:solidFill>
                <a:latin typeface="Helvetica" pitchFamily="34" charset="0"/>
                <a:cs typeface="Helvetica" pitchFamily="34" charset="0"/>
              </a:rPr>
              <a:t>www.swissbluetecbridge.ch</a:t>
            </a:r>
          </a:p>
        </p:txBody>
      </p:sp>
    </p:spTree>
    <p:extLst>
      <p:ext uri="{BB962C8B-B14F-4D97-AF65-F5344CB8AC3E}">
        <p14:creationId xmlns:p14="http://schemas.microsoft.com/office/powerpoint/2010/main" val="702967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077201" cy="1143000"/>
          </a:xfrm>
        </p:spPr>
        <p:txBody>
          <a:bodyPr anchor="ctr">
            <a:noAutofit/>
          </a:bodyPr>
          <a:lstStyle/>
          <a:p>
            <a:r>
              <a:rPr lang="fr-CH" sz="3600" dirty="0"/>
              <a:t>The Swiss Bluetec Bridge </a:t>
            </a:r>
            <a:r>
              <a:rPr lang="fr-CH" sz="3600" dirty="0" err="1"/>
              <a:t>explained</a:t>
            </a:r>
            <a:endParaRPr lang="fr-CH" sz="360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CH" b="1" dirty="0" err="1">
                <a:latin typeface="Helvetica" pitchFamily="34" charset="0"/>
                <a:cs typeface="Helvetica" pitchFamily="34" charset="0"/>
              </a:rPr>
              <a:t>Inventor</a:t>
            </a:r>
            <a:endParaRPr lang="fr-CH" b="1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b="1" dirty="0">
                <a:latin typeface="Helvetica" pitchFamily="34" charset="0"/>
                <a:cs typeface="Helvetica" pitchFamily="34" charset="0"/>
              </a:rPr>
              <a:t>Question</a:t>
            </a:r>
          </a:p>
          <a:p>
            <a:pPr marL="0" indent="0" algn="ctr">
              <a:buNone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“How can I fill the gap between big and expensive urban plants and the “no-water” situation in rural villages, where 80% of people live? And how to put in place smart technologies together and use only locally available consumables?”</a:t>
            </a:r>
            <a:endParaRPr lang="fr-CH" dirty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08" y="2371482"/>
            <a:ext cx="3175000" cy="28511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4769" y="5241588"/>
            <a:ext cx="327073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100" dirty="0"/>
              <a:t>Image source: https://adn-co.news/actualites/details/retour-d-evenement-peut-on-encore-innover-dans-le-paiement-en-europe</a:t>
            </a:r>
          </a:p>
        </p:txBody>
      </p:sp>
    </p:spTree>
    <p:extLst>
      <p:ext uri="{BB962C8B-B14F-4D97-AF65-F5344CB8AC3E}">
        <p14:creationId xmlns:p14="http://schemas.microsoft.com/office/powerpoint/2010/main" val="100734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6" grpId="0" build="allAtOnce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fr-CH" sz="3600" dirty="0" err="1"/>
              <a:t>Selection</a:t>
            </a:r>
            <a:r>
              <a:rPr lang="fr-CH" sz="3600" dirty="0"/>
              <a:t> </a:t>
            </a:r>
            <a:r>
              <a:rPr lang="fr-CH" sz="3600" dirty="0" err="1"/>
              <a:t>Committee</a:t>
            </a:r>
            <a:r>
              <a:rPr lang="fr-CH" sz="3600" dirty="0"/>
              <a:t> </a:t>
            </a:r>
            <a:r>
              <a:rPr lang="fr-CH" sz="2400" dirty="0"/>
              <a:t>(as of 31.12.2017)</a:t>
            </a:r>
            <a:endParaRPr lang="fr-CH" sz="3600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82" y="1259550"/>
            <a:ext cx="6295296" cy="2657517"/>
          </a:xfr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31" y="3928347"/>
            <a:ext cx="5169873" cy="279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312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801D8-6B8E-1442-BD87-64D9AA1AB965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5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703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438760"/>
            <a:ext cx="7467600" cy="1143000"/>
          </a:xfrm>
        </p:spPr>
        <p:txBody>
          <a:bodyPr anchor="ctr"/>
          <a:lstStyle/>
          <a:p>
            <a:r>
              <a:rPr lang="fr-CH" sz="3600" dirty="0" err="1"/>
              <a:t>Before</a:t>
            </a:r>
            <a:endParaRPr lang="fr-CH" sz="3600" dirty="0"/>
          </a:p>
        </p:txBody>
      </p:sp>
      <p:pic>
        <p:nvPicPr>
          <p:cNvPr id="3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9253" y="3844443"/>
            <a:ext cx="2866228" cy="2071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6544" y="1633417"/>
            <a:ext cx="2879529" cy="1915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0437" y="1609674"/>
            <a:ext cx="2310938" cy="164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274" y="1609674"/>
            <a:ext cx="3148861" cy="1905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655" y="3673641"/>
            <a:ext cx="3145536" cy="2091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0437" y="3387246"/>
            <a:ext cx="1958478" cy="2946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7514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fr-CH" sz="3600" dirty="0" err="1"/>
              <a:t>After</a:t>
            </a:r>
            <a:endParaRPr lang="fr-CH" sz="3600" dirty="0"/>
          </a:p>
        </p:txBody>
      </p:sp>
      <p:pic>
        <p:nvPicPr>
          <p:cNvPr id="4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430" y="1687706"/>
            <a:ext cx="2438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431" y="3986213"/>
            <a:ext cx="2643447" cy="1733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7024" y="3422722"/>
            <a:ext cx="1731962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510" y="1698990"/>
            <a:ext cx="2586921" cy="3890356"/>
          </a:xfrm>
          <a:prstGeom prst="rect">
            <a:avLst/>
          </a:prstGeom>
        </p:spPr>
      </p:pic>
      <p:pic>
        <p:nvPicPr>
          <p:cNvPr id="9" name="Picture 2" descr="C:\Users\Violette\My Tresors\Swiss Bluetec Bridge\20180300 World Water Forum Brazil\Communication\Images\NVterra formation partnaire local niv 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041" y="1674545"/>
            <a:ext cx="2540577" cy="168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810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709" y="2840605"/>
            <a:ext cx="1383653" cy="13836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fr-CH" sz="3600" dirty="0" err="1"/>
              <a:t>Results</a:t>
            </a:r>
            <a:endParaRPr lang="fr-CH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CH" b="1" dirty="0">
                <a:latin typeface="Helvetica" pitchFamily="34" charset="0"/>
                <a:cs typeface="Helvetica" pitchFamily="34" charset="0"/>
              </a:rPr>
              <a:t>Portfolio</a:t>
            </a:r>
          </a:p>
          <a:p>
            <a:pPr marL="0" indent="0">
              <a:buNone/>
            </a:pPr>
            <a:endParaRPr lang="fr-CH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CH" b="1" dirty="0" err="1">
                <a:latin typeface="Helvetica" pitchFamily="34" charset="0"/>
                <a:cs typeface="Helvetica" pitchFamily="34" charset="0"/>
              </a:rPr>
              <a:t>Other</a:t>
            </a:r>
            <a:r>
              <a:rPr lang="fr-CH" b="1" dirty="0">
                <a:latin typeface="Helvetica" pitchFamily="34" charset="0"/>
                <a:cs typeface="Helvetica" pitchFamily="34" charset="0"/>
              </a:rPr>
              <a:t> </a:t>
            </a:r>
            <a:r>
              <a:rPr lang="fr-CH" b="1" dirty="0" err="1">
                <a:latin typeface="Helvetica" pitchFamily="34" charset="0"/>
                <a:cs typeface="Helvetica" pitchFamily="34" charset="0"/>
              </a:rPr>
              <a:t>partners</a:t>
            </a:r>
            <a:endParaRPr lang="fr-CH" b="1" dirty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54" y="2408580"/>
            <a:ext cx="955675" cy="406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45" y="4920717"/>
            <a:ext cx="1250002" cy="4006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956" y="2329093"/>
            <a:ext cx="1476124" cy="4858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54" y="3115812"/>
            <a:ext cx="1442390" cy="2560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042" y="3115812"/>
            <a:ext cx="1065172" cy="3319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853" y="3680478"/>
            <a:ext cx="1188361" cy="4404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50" y="4224298"/>
            <a:ext cx="2127351" cy="3878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975" y="4224298"/>
            <a:ext cx="786210" cy="587399"/>
          </a:xfrm>
          <a:prstGeom prst="rect">
            <a:avLst/>
          </a:prstGeom>
        </p:spPr>
      </p:pic>
      <p:pic>
        <p:nvPicPr>
          <p:cNvPr id="14" name="Picture 4" descr="ECyTech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285" y="4927607"/>
            <a:ext cx="1645285" cy="42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45" y="3748317"/>
            <a:ext cx="1397070" cy="30481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004" y="5562599"/>
            <a:ext cx="1971310" cy="333571"/>
          </a:xfrm>
          <a:prstGeom prst="rect">
            <a:avLst/>
          </a:prstGeom>
        </p:spPr>
      </p:pic>
      <p:pic>
        <p:nvPicPr>
          <p:cNvPr id="1026" name="Picture 2" descr="https://swissbluetecbridge.ch/wp-content/uploads/2016/08/cewas-400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306" y="2752875"/>
            <a:ext cx="1460709" cy="48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wissbluetecbridge.ch/wp-content/uploads/2017/03/skat-logo.gif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072" y="4595746"/>
            <a:ext cx="2521212" cy="30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wissbluetecbridge.ch/wp-content/uploads/2017/04/Logo_SWP_rgb-2farbig_365x100.gif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591" y="3991301"/>
            <a:ext cx="1542771" cy="426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wissbluetecbridge.ch/wp-content/uploads/2016/08/senbumo-400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306" y="5079523"/>
            <a:ext cx="1591996" cy="35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072" y="2383844"/>
            <a:ext cx="3047065" cy="325895"/>
          </a:xfrm>
          <a:prstGeom prst="rect">
            <a:avLst/>
          </a:prstGeom>
        </p:spPr>
      </p:pic>
      <p:sp>
        <p:nvSpPr>
          <p:cNvPr id="19" name="AutoShape 10" descr="https://ldemoncu.myhostpoint.ch/swep/wp-content/uploads/2018/05/waterpreneurs_logo_120.jpg"/>
          <p:cNvSpPr>
            <a:spLocks noChangeAspect="1" noChangeArrowheads="1"/>
          </p:cNvSpPr>
          <p:nvPr/>
        </p:nvSpPr>
        <p:spPr bwMode="auto">
          <a:xfrm>
            <a:off x="155575" y="-541338"/>
            <a:ext cx="1143000" cy="113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907" y="3243850"/>
            <a:ext cx="568921" cy="56418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679" y="2807507"/>
            <a:ext cx="1256311" cy="38007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848" y="5079523"/>
            <a:ext cx="12700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627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fr-CH" sz="3600" dirty="0" err="1"/>
              <a:t>Cumulated</a:t>
            </a:r>
            <a:r>
              <a:rPr lang="fr-CH" sz="3600" dirty="0"/>
              <a:t> Impact </a:t>
            </a:r>
            <a:r>
              <a:rPr lang="fr-CH" sz="2400" dirty="0"/>
              <a:t>(as of 31.12.2017)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60000"/>
              </a:lnSpc>
            </a:pPr>
            <a:r>
              <a:rPr lang="en-US" sz="2900" dirty="0">
                <a:cs typeface="Helvetica" pitchFamily="34" charset="0"/>
              </a:rPr>
              <a:t>Sales of 1.9 million Swiss Francs (5 companies)</a:t>
            </a:r>
          </a:p>
          <a:p>
            <a:pPr>
              <a:lnSpc>
                <a:spcPct val="160000"/>
              </a:lnSpc>
            </a:pPr>
            <a:r>
              <a:rPr lang="en-US" sz="2900" dirty="0">
                <a:cs typeface="Helvetica" pitchFamily="34" charset="0"/>
              </a:rPr>
              <a:t>Reached over 360,000 people (7)</a:t>
            </a:r>
          </a:p>
          <a:p>
            <a:pPr>
              <a:lnSpc>
                <a:spcPct val="160000"/>
              </a:lnSpc>
            </a:pPr>
            <a:r>
              <a:rPr lang="en-US" sz="2900" dirty="0">
                <a:cs typeface="Helvetica" pitchFamily="34" charset="0"/>
              </a:rPr>
              <a:t>Created 28 FTE jobs in CH and 183 FTE jobs (FTE) in markets (9)</a:t>
            </a:r>
          </a:p>
          <a:p>
            <a:pPr>
              <a:lnSpc>
                <a:spcPct val="160000"/>
              </a:lnSpc>
            </a:pPr>
            <a:r>
              <a:rPr lang="en-US" sz="2900" dirty="0">
                <a:cs typeface="Helvetica" pitchFamily="34" charset="0"/>
              </a:rPr>
              <a:t>What else?</a:t>
            </a:r>
          </a:p>
          <a:p>
            <a:pPr lvl="1">
              <a:lnSpc>
                <a:spcPct val="160000"/>
              </a:lnSpc>
            </a:pPr>
            <a:r>
              <a:rPr lang="en-US" sz="2300" dirty="0">
                <a:cs typeface="Helvetica" pitchFamily="34" charset="0"/>
              </a:rPr>
              <a:t>Improved access to safe and affordable water</a:t>
            </a:r>
          </a:p>
          <a:p>
            <a:pPr lvl="1">
              <a:lnSpc>
                <a:spcPct val="160000"/>
              </a:lnSpc>
            </a:pPr>
            <a:r>
              <a:rPr lang="en-US" sz="2300" dirty="0">
                <a:cs typeface="Helvetica" pitchFamily="34" charset="0"/>
              </a:rPr>
              <a:t>Reduced water-related diseases</a:t>
            </a:r>
          </a:p>
          <a:p>
            <a:pPr lvl="1">
              <a:lnSpc>
                <a:spcPct val="160000"/>
              </a:lnSpc>
            </a:pPr>
            <a:r>
              <a:rPr lang="en-US" sz="2300" dirty="0">
                <a:cs typeface="Helvetica" pitchFamily="34" charset="0"/>
              </a:rPr>
              <a:t>Saved 50,000 </a:t>
            </a:r>
            <a:r>
              <a:rPr lang="en-US" sz="2300" dirty="0" err="1">
                <a:cs typeface="Helvetica" pitchFamily="34" charset="0"/>
              </a:rPr>
              <a:t>litres</a:t>
            </a:r>
            <a:r>
              <a:rPr lang="en-US" sz="2300" dirty="0">
                <a:cs typeface="Helvetica" pitchFamily="34" charset="0"/>
              </a:rPr>
              <a:t> of diesel and 140 tons of CO2</a:t>
            </a:r>
          </a:p>
          <a:p>
            <a:pPr lvl="1">
              <a:lnSpc>
                <a:spcPct val="160000"/>
              </a:lnSpc>
            </a:pPr>
            <a:r>
              <a:rPr lang="en-US" sz="2300" dirty="0">
                <a:cs typeface="Helvetica" pitchFamily="34" charset="0"/>
              </a:rPr>
              <a:t>Job training</a:t>
            </a:r>
          </a:p>
          <a:p>
            <a:pPr lvl="1">
              <a:lnSpc>
                <a:spcPct val="160000"/>
              </a:lnSpc>
            </a:pPr>
            <a:r>
              <a:rPr lang="en-US" sz="2300" dirty="0">
                <a:cs typeface="Helvetica" pitchFamily="34" charset="0"/>
              </a:rPr>
              <a:t>Zero infections out of 8 surgeries (</a:t>
            </a:r>
            <a:r>
              <a:rPr lang="en-US" sz="2300" dirty="0" err="1">
                <a:cs typeface="Helvetica" pitchFamily="34" charset="0"/>
              </a:rPr>
              <a:t>Sterilux</a:t>
            </a:r>
            <a:r>
              <a:rPr lang="en-US" sz="2300" dirty="0">
                <a:cs typeface="Helvetica" pitchFamily="34" charset="0"/>
              </a:rPr>
              <a:t>)</a:t>
            </a:r>
          </a:p>
          <a:p>
            <a:pPr lvl="1">
              <a:lnSpc>
                <a:spcPct val="160000"/>
              </a:lnSpc>
            </a:pPr>
            <a:r>
              <a:rPr lang="en-US" sz="2300" dirty="0">
                <a:cs typeface="Helvetica" pitchFamily="34" charset="0"/>
              </a:rPr>
              <a:t>Provided space for tenants, energy &amp;communication services</a:t>
            </a:r>
          </a:p>
          <a:p>
            <a:pPr lvl="1">
              <a:lnSpc>
                <a:spcPct val="160000"/>
              </a:lnSpc>
            </a:pPr>
            <a:r>
              <a:rPr lang="en-US" sz="2300" dirty="0">
                <a:cs typeface="Helvetica" pitchFamily="34" charset="0"/>
              </a:rPr>
              <a:t>Significant leverage for every Swiss franc spent</a:t>
            </a:r>
          </a:p>
          <a:p>
            <a:pPr>
              <a:lnSpc>
                <a:spcPct val="160000"/>
              </a:lnSpc>
            </a:pPr>
            <a:endParaRPr lang="fr-CH" sz="2300" dirty="0"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42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fr-CH" sz="3600" dirty="0"/>
              <a:t>But…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78" y="1582615"/>
            <a:ext cx="7922540" cy="3799649"/>
          </a:xfrm>
        </p:spPr>
      </p:pic>
      <p:sp>
        <p:nvSpPr>
          <p:cNvPr id="5" name="TextBox 4"/>
          <p:cNvSpPr txBox="1"/>
          <p:nvPr/>
        </p:nvSpPr>
        <p:spPr>
          <a:xfrm>
            <a:off x="457200" y="5382264"/>
            <a:ext cx="74174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100" dirty="0"/>
              <a:t>Image source: https://blog.zenika.com/2018/03/07/visualiser-et-optimiser-son-time-to-market-partie-14-la-chaine-de-valeur/</a:t>
            </a:r>
          </a:p>
        </p:txBody>
      </p:sp>
    </p:spTree>
    <p:extLst>
      <p:ext uri="{BB962C8B-B14F-4D97-AF65-F5344CB8AC3E}">
        <p14:creationId xmlns:p14="http://schemas.microsoft.com/office/powerpoint/2010/main" val="30085824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3136</TotalTime>
  <Words>290</Words>
  <Application>Microsoft Macintosh PowerPoint</Application>
  <PresentationFormat>On-screen Show (4:3)</PresentationFormat>
  <Paragraphs>50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Corbel</vt:lpstr>
      <vt:lpstr>Helvetica</vt:lpstr>
      <vt:lpstr>Wingdings</vt:lpstr>
      <vt:lpstr>Wingdings 2</vt:lpstr>
      <vt:lpstr>Oriel</vt:lpstr>
      <vt:lpstr>Custom Design</vt:lpstr>
      <vt:lpstr>Financing &amp; supporting (Swiss) water entrepreneurs in frontier markets</vt:lpstr>
      <vt:lpstr>The Swiss Bluetec Bridge explained</vt:lpstr>
      <vt:lpstr>Selection Committee (as of 31.12.2017)</vt:lpstr>
      <vt:lpstr>PowerPoint Presentation</vt:lpstr>
      <vt:lpstr>Before</vt:lpstr>
      <vt:lpstr>After</vt:lpstr>
      <vt:lpstr>Results</vt:lpstr>
      <vt:lpstr>Cumulated Impact (as of 31.12.2017)</vt:lpstr>
      <vt:lpstr>But…</vt:lpstr>
      <vt:lpstr>Call for Funding</vt:lpstr>
      <vt:lpstr>Thank you!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Séance information SBTB</dc:title>
  <dc:creator>VR - YG - JB</dc:creator>
  <cp:lastModifiedBy>Microsoft Office User</cp:lastModifiedBy>
  <cp:revision>378</cp:revision>
  <cp:lastPrinted>2014-11-21T15:06:07Z</cp:lastPrinted>
  <dcterms:created xsi:type="dcterms:W3CDTF">2012-07-27T10:09:02Z</dcterms:created>
  <dcterms:modified xsi:type="dcterms:W3CDTF">2018-11-11T19:55:34Z</dcterms:modified>
</cp:coreProperties>
</file>